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8" r:id="rId6"/>
    <p:sldId id="269" r:id="rId7"/>
    <p:sldId id="270" r:id="rId8"/>
    <p:sldId id="266" r:id="rId9"/>
    <p:sldId id="273" r:id="rId10"/>
    <p:sldId id="277" r:id="rId11"/>
    <p:sldId id="279" r:id="rId12"/>
    <p:sldId id="278" r:id="rId13"/>
    <p:sldId id="281" r:id="rId14"/>
    <p:sldId id="280" r:id="rId15"/>
    <p:sldId id="282" r:id="rId16"/>
    <p:sldId id="283" r:id="rId17"/>
    <p:sldId id="275" r:id="rId18"/>
    <p:sldId id="276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5090" autoAdjust="0"/>
  </p:normalViewPr>
  <p:slideViewPr>
    <p:cSldViewPr snapToGrid="0" showGuides="1">
      <p:cViewPr varScale="1">
        <p:scale>
          <a:sx n="83" d="100"/>
          <a:sy n="83" d="100"/>
        </p:scale>
        <p:origin x="4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89" d="100"/>
          <a:sy n="89" d="100"/>
        </p:scale>
        <p:origin x="376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5 Industries with Highest Median Revenue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0457309250539477"/>
          <c:y val="2.1768625466730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sumaryStatisticsData!$J$3</c:f>
              <c:strCache>
                <c:ptCount val="1"/>
                <c:pt idx="0">
                  <c:v>Median_Revenue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sumaryStatisticsData!$I$4:$I$8</c:f>
              <c:strCache>
                <c:ptCount val="5"/>
                <c:pt idx="0">
                  <c:v>Hypermarkets &amp; Super Centers</c:v>
                </c:pt>
                <c:pt idx="1">
                  <c:v>Automobile Manufacturers</c:v>
                </c:pt>
                <c:pt idx="2">
                  <c:v>Drug Retail</c:v>
                </c:pt>
                <c:pt idx="3">
                  <c:v>Computer Hardware</c:v>
                </c:pt>
                <c:pt idx="4">
                  <c:v>Agricultural Products</c:v>
                </c:pt>
              </c:strCache>
            </c:strRef>
          </c:cat>
          <c:val>
            <c:numRef>
              <c:f>sumaryStatisticsData!$J$4:$J$8</c:f>
              <c:numCache>
                <c:formatCode>_("$"* #,##0_);_("$"* \(#,##0\);_("$"* "-"??_);_(@_)</c:formatCode>
                <c:ptCount val="5"/>
                <c:pt idx="0">
                  <c:v>293685000000</c:v>
                </c:pt>
                <c:pt idx="1">
                  <c:v>152078000000</c:v>
                </c:pt>
                <c:pt idx="2">
                  <c:v>146328500000</c:v>
                </c:pt>
                <c:pt idx="3">
                  <c:v>141604000000</c:v>
                </c:pt>
                <c:pt idx="4">
                  <c:v>85502500000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01-4FED-A900-FA5595434253}"/>
            </c:ext>
          </c:extLst>
        </c:ser>
        <c:ser>
          <c:idx val="1"/>
          <c:order val="1"/>
          <c:tx>
            <c:strRef>
              <c:f>sumaryStatisticsData!$K$3</c:f>
              <c:strCache>
                <c:ptCount val="1"/>
                <c:pt idx="0">
                  <c:v>Mean_Revenues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sumaryStatisticsData!$I$4:$I$8</c:f>
              <c:strCache>
                <c:ptCount val="5"/>
                <c:pt idx="0">
                  <c:v>Hypermarkets &amp; Super Centers</c:v>
                </c:pt>
                <c:pt idx="1">
                  <c:v>Automobile Manufacturers</c:v>
                </c:pt>
                <c:pt idx="2">
                  <c:v>Drug Retail</c:v>
                </c:pt>
                <c:pt idx="3">
                  <c:v>Computer Hardware</c:v>
                </c:pt>
                <c:pt idx="4">
                  <c:v>Agricultural Products</c:v>
                </c:pt>
              </c:strCache>
            </c:strRef>
          </c:cat>
          <c:val>
            <c:numRef>
              <c:f>sumaryStatisticsData!$K$4:$K$8</c:f>
              <c:numCache>
                <c:formatCode>_("$"* #,##0_);_("$"* \(#,##0\);_("$"* "-"??_);_(@_)</c:formatCode>
                <c:ptCount val="5"/>
                <c:pt idx="0">
                  <c:v>295680000000</c:v>
                </c:pt>
                <c:pt idx="1">
                  <c:v>152805500000</c:v>
                </c:pt>
                <c:pt idx="2">
                  <c:v>149236000000</c:v>
                </c:pt>
                <c:pt idx="3">
                  <c:v>133963625000</c:v>
                </c:pt>
                <c:pt idx="4">
                  <c:v>82316500000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01-4FED-A900-FA5595434253}"/>
            </c:ext>
          </c:extLst>
        </c:ser>
        <c:ser>
          <c:idx val="2"/>
          <c:order val="2"/>
          <c:tx>
            <c:strRef>
              <c:f>sumaryStatisticsData!$L$3</c:f>
              <c:strCache>
                <c:ptCount val="1"/>
                <c:pt idx="0">
                  <c:v>Range_Total_Revenues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sumaryStatisticsData!$I$4:$I$8</c:f>
              <c:strCache>
                <c:ptCount val="5"/>
                <c:pt idx="0">
                  <c:v>Hypermarkets &amp; Super Centers</c:v>
                </c:pt>
                <c:pt idx="1">
                  <c:v>Automobile Manufacturers</c:v>
                </c:pt>
                <c:pt idx="2">
                  <c:v>Drug Retail</c:v>
                </c:pt>
                <c:pt idx="3">
                  <c:v>Computer Hardware</c:v>
                </c:pt>
                <c:pt idx="4">
                  <c:v>Agricultural Products</c:v>
                </c:pt>
              </c:strCache>
            </c:strRef>
          </c:cat>
          <c:val>
            <c:numRef>
              <c:f>sumaryStatisticsData!$L$4:$L$8</c:f>
              <c:numCache>
                <c:formatCode>_("$"* #,##0_);_("$"* \(#,##0\);_("$"* "-"??_);_(@_)</c:formatCode>
                <c:ptCount val="5"/>
                <c:pt idx="0">
                  <c:v>380495000000</c:v>
                </c:pt>
                <c:pt idx="1">
                  <c:v>22303000000</c:v>
                </c:pt>
                <c:pt idx="2">
                  <c:v>50765000000</c:v>
                </c:pt>
                <c:pt idx="3">
                  <c:v>185477000000</c:v>
                </c:pt>
                <c:pt idx="4">
                  <c:v>22857000000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01-4FED-A900-FA5595434253}"/>
            </c:ext>
          </c:extLst>
        </c:ser>
        <c:ser>
          <c:idx val="3"/>
          <c:order val="3"/>
          <c:tx>
            <c:strRef>
              <c:f>sumaryStatisticsData!$M$3</c:f>
              <c:strCache>
                <c:ptCount val="1"/>
                <c:pt idx="0">
                  <c:v>STD_Revenues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sumaryStatisticsData!$I$4:$I$8</c:f>
              <c:strCache>
                <c:ptCount val="5"/>
                <c:pt idx="0">
                  <c:v>Hypermarkets &amp; Super Centers</c:v>
                </c:pt>
                <c:pt idx="1">
                  <c:v>Automobile Manufacturers</c:v>
                </c:pt>
                <c:pt idx="2">
                  <c:v>Drug Retail</c:v>
                </c:pt>
                <c:pt idx="3">
                  <c:v>Computer Hardware</c:v>
                </c:pt>
                <c:pt idx="4">
                  <c:v>Agricultural Products</c:v>
                </c:pt>
              </c:strCache>
            </c:strRef>
          </c:cat>
          <c:val>
            <c:numRef>
              <c:f>sumaryStatisticsData!$M$4:$M$8</c:f>
              <c:numCache>
                <c:formatCode>_("$"* #,##0_);_("$"* \(#,##0\);_("$"* "-"??_);_(@_)</c:formatCode>
                <c:ptCount val="5"/>
                <c:pt idx="0">
                  <c:v>182594026543.86041</c:v>
                </c:pt>
                <c:pt idx="1">
                  <c:v>6359206377.371315</c:v>
                </c:pt>
                <c:pt idx="2">
                  <c:v>18836678329.790604</c:v>
                </c:pt>
                <c:pt idx="3">
                  <c:v>71565196415.466995</c:v>
                </c:pt>
                <c:pt idx="4">
                  <c:v>9203659774.7852745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01-4FED-A900-FA5595434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0145759"/>
        <c:axId val="1371068591"/>
      </c:barChart>
      <c:catAx>
        <c:axId val="1510145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 </a:t>
                </a:r>
                <a:r>
                  <a:rPr lang="en-GB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GICS Sub Sector</a:t>
                </a:r>
              </a:p>
            </c:rich>
          </c:tx>
          <c:layout>
            <c:manualLayout>
              <c:xMode val="edge"/>
              <c:yMode val="edge"/>
              <c:x val="0.46243378367359267"/>
              <c:y val="0.874401482508507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068591"/>
        <c:crosses val="autoZero"/>
        <c:auto val="1"/>
        <c:lblAlgn val="ctr"/>
        <c:lblOffset val="100"/>
        <c:noMultiLvlLbl val="0"/>
      </c:catAx>
      <c:valAx>
        <c:axId val="137106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</a:t>
                </a:r>
              </a:p>
            </c:rich>
          </c:tx>
          <c:layout>
            <c:manualLayout>
              <c:xMode val="edge"/>
              <c:yMode val="edge"/>
              <c:x val="1.4401184422681051E-2"/>
              <c:y val="0.36719276565262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14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Bottom 5 Industries with Lowest Median Revenue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sumaryStatisticsData!$J$29</c:f>
              <c:strCache>
                <c:ptCount val="1"/>
                <c:pt idx="0">
                  <c:v>Median_Revenue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sumaryStatisticsData!$I$30:$I$34</c:f>
              <c:strCache>
                <c:ptCount val="5"/>
                <c:pt idx="0">
                  <c:v>Office REITs</c:v>
                </c:pt>
                <c:pt idx="1">
                  <c:v>Investment Banking &amp; Brokerage</c:v>
                </c:pt>
                <c:pt idx="2">
                  <c:v>Thrifts &amp; Mortgage Finance</c:v>
                </c:pt>
                <c:pt idx="3">
                  <c:v>Retail REITs</c:v>
                </c:pt>
                <c:pt idx="4">
                  <c:v>Residential REITs</c:v>
                </c:pt>
              </c:strCache>
            </c:strRef>
          </c:cat>
          <c:val>
            <c:numRef>
              <c:f>sumaryStatisticsData!$J$30:$J$34</c:f>
              <c:numCache>
                <c:formatCode>_("$"* #,##0_);_("$"* \(#,##0\);_("$"* "-"??_);_(@_)</c:formatCode>
                <c:ptCount val="5"/>
                <c:pt idx="0">
                  <c:v>1445521500</c:v>
                </c:pt>
                <c:pt idx="1">
                  <c:v>1434500000</c:v>
                </c:pt>
                <c:pt idx="2">
                  <c:v>1368350000</c:v>
                </c:pt>
                <c:pt idx="3">
                  <c:v>978395000</c:v>
                </c:pt>
                <c:pt idx="4">
                  <c:v>788486000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E-4D94-A34C-540AEF1E439C}"/>
            </c:ext>
          </c:extLst>
        </c:ser>
        <c:ser>
          <c:idx val="1"/>
          <c:order val="1"/>
          <c:tx>
            <c:strRef>
              <c:f>sumaryStatisticsData!$K$29</c:f>
              <c:strCache>
                <c:ptCount val="1"/>
                <c:pt idx="0">
                  <c:v>Mean_Revenues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sumaryStatisticsData!$I$30:$I$34</c:f>
              <c:strCache>
                <c:ptCount val="5"/>
                <c:pt idx="0">
                  <c:v>Office REITs</c:v>
                </c:pt>
                <c:pt idx="1">
                  <c:v>Investment Banking &amp; Brokerage</c:v>
                </c:pt>
                <c:pt idx="2">
                  <c:v>Thrifts &amp; Mortgage Finance</c:v>
                </c:pt>
                <c:pt idx="3">
                  <c:v>Retail REITs</c:v>
                </c:pt>
                <c:pt idx="4">
                  <c:v>Residential REITs</c:v>
                </c:pt>
              </c:strCache>
            </c:strRef>
          </c:cat>
          <c:val>
            <c:numRef>
              <c:f>sumaryStatisticsData!$K$30:$K$34</c:f>
              <c:numCache>
                <c:formatCode>_("$"* #,##0_);_("$"* \(#,##0\);_("$"* "-"??_);_(@_)</c:formatCode>
                <c:ptCount val="5"/>
                <c:pt idx="0">
                  <c:v>1460981000</c:v>
                </c:pt>
                <c:pt idx="1">
                  <c:v>1474750000</c:v>
                </c:pt>
                <c:pt idx="2">
                  <c:v>1376025000</c:v>
                </c:pt>
                <c:pt idx="3">
                  <c:v>1260178562.5</c:v>
                </c:pt>
                <c:pt idx="4">
                  <c:v>803816583.33333337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E-4D94-A34C-540AEF1E439C}"/>
            </c:ext>
          </c:extLst>
        </c:ser>
        <c:ser>
          <c:idx val="2"/>
          <c:order val="2"/>
          <c:tx>
            <c:strRef>
              <c:f>sumaryStatisticsData!$L$29</c:f>
              <c:strCache>
                <c:ptCount val="1"/>
                <c:pt idx="0">
                  <c:v>Range_Total_Revenues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sumaryStatisticsData!$I$30:$I$34</c:f>
              <c:strCache>
                <c:ptCount val="5"/>
                <c:pt idx="0">
                  <c:v>Office REITs</c:v>
                </c:pt>
                <c:pt idx="1">
                  <c:v>Investment Banking &amp; Brokerage</c:v>
                </c:pt>
                <c:pt idx="2">
                  <c:v>Thrifts &amp; Mortgage Finance</c:v>
                </c:pt>
                <c:pt idx="3">
                  <c:v>Retail REITs</c:v>
                </c:pt>
                <c:pt idx="4">
                  <c:v>Residential REITs</c:v>
                </c:pt>
              </c:strCache>
            </c:strRef>
          </c:cat>
          <c:val>
            <c:numRef>
              <c:f>sumaryStatisticsData!$L$30:$L$34</c:f>
              <c:numCache>
                <c:formatCode>_("$"* #,##0_);_("$"* \(#,##0\);_("$"* "-"??_);_(@_)</c:formatCode>
                <c:ptCount val="5"/>
                <c:pt idx="0">
                  <c:v>372777000</c:v>
                </c:pt>
                <c:pt idx="1">
                  <c:v>300000000</c:v>
                </c:pt>
                <c:pt idx="2">
                  <c:v>75200000</c:v>
                </c:pt>
                <c:pt idx="3">
                  <c:v>2050978000</c:v>
                </c:pt>
                <c:pt idx="4">
                  <c:v>718519000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E-4D94-A34C-540AEF1E439C}"/>
            </c:ext>
          </c:extLst>
        </c:ser>
        <c:ser>
          <c:idx val="3"/>
          <c:order val="3"/>
          <c:tx>
            <c:strRef>
              <c:f>sumaryStatisticsData!$M$29</c:f>
              <c:strCache>
                <c:ptCount val="1"/>
                <c:pt idx="0">
                  <c:v>STD_Revenues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sumaryStatisticsData!$I$30:$I$34</c:f>
              <c:strCache>
                <c:ptCount val="5"/>
                <c:pt idx="0">
                  <c:v>Office REITs</c:v>
                </c:pt>
                <c:pt idx="1">
                  <c:v>Investment Banking &amp; Brokerage</c:v>
                </c:pt>
                <c:pt idx="2">
                  <c:v>Thrifts &amp; Mortgage Finance</c:v>
                </c:pt>
                <c:pt idx="3">
                  <c:v>Retail REITs</c:v>
                </c:pt>
                <c:pt idx="4">
                  <c:v>Residential REITs</c:v>
                </c:pt>
              </c:strCache>
            </c:strRef>
          </c:cat>
          <c:val>
            <c:numRef>
              <c:f>sumaryStatisticsData!$M$30:$M$34</c:f>
              <c:numCache>
                <c:formatCode>_("$"* #,##0_);_("$"* \(#,##0\);_("$"* "-"??_);_(@_)</c:formatCode>
                <c:ptCount val="5"/>
                <c:pt idx="0">
                  <c:v>142762802.58701843</c:v>
                </c:pt>
                <c:pt idx="1">
                  <c:v>115612229.02444187</c:v>
                </c:pt>
                <c:pt idx="2">
                  <c:v>29170822.322999399</c:v>
                </c:pt>
                <c:pt idx="3">
                  <c:v>719296390.04741728</c:v>
                </c:pt>
                <c:pt idx="4">
                  <c:v>211461182.05455509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9E-4D94-A34C-540AEF1E43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6662399"/>
        <c:axId val="1508576271"/>
      </c:barChart>
      <c:catAx>
        <c:axId val="1356662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GICS</a:t>
                </a:r>
                <a:r>
                  <a:rPr lang="en-GB" b="1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SUB SECTOR</a:t>
                </a:r>
                <a:endParaRPr lang="en-GB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4740711595812438"/>
              <c:y val="0.885008317831366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576271"/>
        <c:crosses val="autoZero"/>
        <c:auto val="1"/>
        <c:lblAlgn val="ctr"/>
        <c:lblOffset val="100"/>
        <c:noMultiLvlLbl val="0"/>
      </c:catAx>
      <c:valAx>
        <c:axId val="150857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 </a:t>
                </a:r>
                <a:r>
                  <a:rPr lang="en-GB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662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94AB0B-480B-4653-B770-E2F200452B08}" type="datetime1">
              <a:rPr lang="en-GB" smtClean="0"/>
              <a:t>27/08/2023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BE02CB2-C418-4FC3-8803-A9431037D3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513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F6D17-5798-4B87-836A-967903C14AC3}" type="datetime1">
              <a:rPr lang="en-GB" noProof="0" smtClean="0"/>
              <a:t>27/08/2023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3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54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88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8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n-GB" noProof="0" dirty="0"/>
              <a:t>Website URL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n-GB" noProof="0" dirty="0"/>
              <a:t>Website URL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GB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GB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GB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EA9A6C-6358-438C-954E-FDBA6F089954}" type="datetime1">
              <a:rPr lang="en-GB" noProof="0" smtClean="0"/>
              <a:t>27/08/2023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gawlik/ny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1965926"/>
            <a:ext cx="5470677" cy="2314045"/>
          </a:xfrm>
        </p:spPr>
        <p:txBody>
          <a:bodyPr rtlCol="0"/>
          <a:lstStyle/>
          <a:p>
            <a:pPr algn="l"/>
            <a:r>
              <a:rPr lang="en-GB" b="1" i="0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Project: Analyze NYSE Data</a:t>
            </a:r>
          </a:p>
        </p:txBody>
      </p:sp>
      <p:pic>
        <p:nvPicPr>
          <p:cNvPr id="9" name="Picture Placeholder 8" descr="A screen with text on it&#10;&#10;Description automatically generated">
            <a:extLst>
              <a:ext uri="{FF2B5EF4-FFF2-40B4-BE49-F238E27FC236}">
                <a16:creationId xmlns:a16="http://schemas.microsoft.com/office/drawing/2014/main" id="{50FA1BF2-B2F7-2AAA-4F1D-5B45110671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5  Sub GICS sector Per Median Revenue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GB" smtClean="0"/>
              <a:pPr rtl="0"/>
              <a:t>10</a:t>
            </a:fld>
            <a:endParaRPr lang="en-GB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8183FA8-5727-E7EC-DC8E-712664FC5E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16749"/>
              </p:ext>
            </p:extLst>
          </p:nvPr>
        </p:nvGraphicFramePr>
        <p:xfrm>
          <a:off x="1388533" y="1399823"/>
          <a:ext cx="9098845" cy="4921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787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15069-3041-3876-E6AD-F3C8DD9D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GB" noProof="0" smtClean="0"/>
              <a:pPr rtl="0"/>
              <a:t>11</a:t>
            </a:fld>
            <a:endParaRPr lang="en-GB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08C8F2-4FCF-7FBD-5D15-13103494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184" y="267286"/>
            <a:ext cx="7291631" cy="660520"/>
          </a:xfrm>
        </p:spPr>
        <p:txBody>
          <a:bodyPr/>
          <a:lstStyle/>
          <a:p>
            <a:r>
              <a:rPr lang="en-US" dirty="0"/>
              <a:t>INSIGHT FROM THE CHART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9399B-CA97-8F55-1678-A16A0B5A19F8}"/>
              </a:ext>
            </a:extLst>
          </p:cNvPr>
          <p:cNvSpPr txBox="1"/>
          <p:nvPr/>
        </p:nvSpPr>
        <p:spPr>
          <a:xfrm>
            <a:off x="685356" y="927806"/>
            <a:ext cx="10972800" cy="557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REITs: </a:t>
            </a:r>
            <a:endParaRPr lang="en-GB" sz="1100" kern="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Office Real Estate Investment Trusts (REITs) have the lowest median revenue among the bottom 5 sub-industries.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range of total revenues is relatively small compared to the median revenue, which could indicate a certain level of consistency among companies in this sub-industry.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standard deviation is also relatively small, suggesting relatively consistent revenue levels among companies.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Investment Banking &amp; Brokerage:</a:t>
            </a:r>
            <a:endParaRPr lang="en-GB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Investment banking and brokerage have the second-lowest median revenue.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range of total revenues is narrow, indicating that there might not be significant variability in the revenues of companies in this sub-industry.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standard deviation is relatively low, suggesting that revenue levels among companies might be relatively consistent.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6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1304A-A375-1672-47A7-0AA6474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GB" noProof="0" smtClean="0"/>
              <a:pPr rtl="0"/>
              <a:t>12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3C757-5540-CF92-F46D-74C292D34A10}"/>
              </a:ext>
            </a:extLst>
          </p:cNvPr>
          <p:cNvSpPr txBox="1"/>
          <p:nvPr/>
        </p:nvSpPr>
        <p:spPr>
          <a:xfrm>
            <a:off x="604910" y="1133356"/>
            <a:ext cx="11053245" cy="520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GB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3.Thrifts &amp; Mortgage Finance: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Thrifts and mortgage finance have the third-lowest median revenue.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range of total revenues is relatively small compared to the median revenue, indicating a certain level of consistency among companies in this sub-industry.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standard deviation is relatively low, suggesting relatively consistent revenue levels among companies.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GB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Retail REITs: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 Real Estate Investment Trusts (REITs) have the fourth-lowest median revenue.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range of total revenues is substantial compared to the median revenue, indicating potential variations in the size and performance of companies in this sub-</a:t>
            </a:r>
            <a:r>
              <a:rPr lang="en-GB" sz="2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industry.The</a:t>
            </a: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 deviation is relatively high, suggesting that there may be notable differences in revenue between companies.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20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D730D-BA42-61D2-458C-F4747BAB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GB" noProof="0" smtClean="0"/>
              <a:pPr rtl="0"/>
              <a:t>13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7BBB5-2B37-9BE4-6B94-5197F3CA7EBC}"/>
              </a:ext>
            </a:extLst>
          </p:cNvPr>
          <p:cNvSpPr txBox="1"/>
          <p:nvPr/>
        </p:nvSpPr>
        <p:spPr>
          <a:xfrm>
            <a:off x="677333" y="530578"/>
            <a:ext cx="10284178" cy="313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GB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Residential REITs: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Residential Real Estate Investment Trusts (REITs) have the fifth-lowest median revenue among the bottom 5 sub-industries.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range of total revenues is substantial compared to the median revenue, indicating potential variations in the size and performance of companies in this sub-industry.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standard deviation is relatively high.</a:t>
            </a:r>
            <a:endParaRPr lang="en-GB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06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ibraheemahmed3671@gmail.com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8" name="Picture Placeholder 7" descr="Person analyzing market on laptop">
            <a:extLst>
              <a:ext uri="{FF2B5EF4-FFF2-40B4-BE49-F238E27FC236}">
                <a16:creationId xmlns:a16="http://schemas.microsoft.com/office/drawing/2014/main" id="{3FD6DBE7-784F-5F70-FB65-3EF56C2804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729" r="1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 err="1"/>
              <a:t>i</a:t>
            </a:r>
            <a:r>
              <a:rPr lang="en-GB" dirty="0"/>
              <a:t>braheemahmed3671@gmail.com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http://www.richifa.com/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8" name="Picture Placeholder 7" descr="Digital graphs and numbers in 3D">
            <a:extLst>
              <a:ext uri="{FF2B5EF4-FFF2-40B4-BE49-F238E27FC236}">
                <a16:creationId xmlns:a16="http://schemas.microsoft.com/office/drawing/2014/main" id="{6A7D49FB-5C76-3BBA-A92D-7D7A14F9C2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2" r="1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z="4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Project: Analyze NYSE Data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2184" y="4449304"/>
            <a:ext cx="5143500" cy="503167"/>
          </a:xfrm>
        </p:spPr>
        <p:txBody>
          <a:bodyPr rtlCol="0"/>
          <a:lstStyle/>
          <a:p>
            <a:pPr rtl="0"/>
            <a:r>
              <a:rPr lang="en-US" dirty="0"/>
              <a:t>                           P</a:t>
            </a:r>
            <a:r>
              <a:rPr lang="en-GB" dirty="0"/>
              <a:t>resent</a:t>
            </a:r>
          </a:p>
          <a:p>
            <a:pPr rtl="0"/>
            <a:r>
              <a:rPr lang="en-GB" dirty="0"/>
              <a:t>                                          by</a:t>
            </a:r>
          </a:p>
          <a:p>
            <a:pPr rtl="0"/>
            <a:r>
              <a:rPr lang="en-GB" dirty="0"/>
              <a:t>                                             Ibrahim </a:t>
            </a:r>
            <a:r>
              <a:rPr lang="en-GB" dirty="0" err="1"/>
              <a:t>richifa</a:t>
            </a:r>
            <a:endParaRPr lang="en-GB" dirty="0"/>
          </a:p>
        </p:txBody>
      </p:sp>
      <p:pic>
        <p:nvPicPr>
          <p:cNvPr id="7" name="Picture Placeholder 6" descr="A screen with text on it&#10;&#10;Description automatically generated">
            <a:extLst>
              <a:ext uri="{FF2B5EF4-FFF2-40B4-BE49-F238E27FC236}">
                <a16:creationId xmlns:a16="http://schemas.microsoft.com/office/drawing/2014/main" id="{E110C901-3AA4-3D88-FF3E-617B05CCE0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253331"/>
            <a:ext cx="11065489" cy="4622536"/>
          </a:xfrm>
        </p:spPr>
        <p:txBody>
          <a:bodyPr rtlCol="0"/>
          <a:lstStyle/>
          <a:p>
            <a:r>
              <a:rPr lang="en-GB" sz="3200" b="0" i="0" dirty="0">
                <a:solidFill>
                  <a:srgbClr val="0B0B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will analyze real life data from the New York Stock Exchange. </a:t>
            </a:r>
          </a:p>
          <a:p>
            <a:pPr marL="0" indent="0">
              <a:buNone/>
            </a:pPr>
            <a:endParaRPr lang="en-GB" sz="3200" dirty="0">
              <a:solidFill>
                <a:srgbClr val="0B0B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3200" b="0" i="0" dirty="0">
                <a:solidFill>
                  <a:srgbClr val="0B0B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will be drawing a subset of a large dataset provided by </a:t>
            </a:r>
            <a:r>
              <a:rPr lang="en-GB" sz="32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Kaggle</a:t>
            </a:r>
            <a:r>
              <a:rPr lang="en-GB" sz="3200" b="0" i="0" dirty="0">
                <a:solidFill>
                  <a:srgbClr val="0B0B0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contains historical financial data from S&amp;P 500 companies to  generate insight.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795" y="266171"/>
            <a:ext cx="4937211" cy="546630"/>
          </a:xfrm>
        </p:spPr>
        <p:txBody>
          <a:bodyPr rtlCol="0"/>
          <a:lstStyle/>
          <a:p>
            <a:pPr rtl="0"/>
            <a:r>
              <a:rPr lang="en-GB" dirty="0"/>
              <a:t>INTRODUCTION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6"/>
            <a:ext cx="4937211" cy="888938"/>
          </a:xfrm>
        </p:spPr>
        <p:txBody>
          <a:bodyPr rtlCol="0"/>
          <a:lstStyle/>
          <a:p>
            <a:pPr rtl="0"/>
            <a:r>
              <a:rPr lang="en-GB" dirty="0"/>
              <a:t>Question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1825626"/>
            <a:ext cx="4758265" cy="2509307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"What is the median Total Revenue for each GICS Sub Sector, and how does it vary?"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GB" smtClean="0"/>
              <a:pPr rtl="0"/>
              <a:t>4</a:t>
            </a:fld>
            <a:endParaRPr lang="en-GB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486F82B-D2CD-27BB-5434-72735BA155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628022"/>
          </a:xfrm>
        </p:spPr>
        <p:txBody>
          <a:bodyPr rtlCol="0"/>
          <a:lstStyle/>
          <a:p>
            <a:pPr rt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Sub GICS Per Median Revenue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GB"/>
              <a:t>9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4E2C9C6-5D1A-D549-AE39-FA9C5CA52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72528"/>
              </p:ext>
            </p:extLst>
          </p:nvPr>
        </p:nvGraphicFramePr>
        <p:xfrm>
          <a:off x="1106311" y="1320800"/>
          <a:ext cx="9843910" cy="485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782">
                  <a:extLst>
                    <a:ext uri="{9D8B030D-6E8A-4147-A177-3AD203B41FA5}">
                      <a16:colId xmlns:a16="http://schemas.microsoft.com/office/drawing/2014/main" val="74593314"/>
                    </a:ext>
                  </a:extLst>
                </a:gridCol>
                <a:gridCol w="1968782">
                  <a:extLst>
                    <a:ext uri="{9D8B030D-6E8A-4147-A177-3AD203B41FA5}">
                      <a16:colId xmlns:a16="http://schemas.microsoft.com/office/drawing/2014/main" val="2876763324"/>
                    </a:ext>
                  </a:extLst>
                </a:gridCol>
                <a:gridCol w="1968782">
                  <a:extLst>
                    <a:ext uri="{9D8B030D-6E8A-4147-A177-3AD203B41FA5}">
                      <a16:colId xmlns:a16="http://schemas.microsoft.com/office/drawing/2014/main" val="934894561"/>
                    </a:ext>
                  </a:extLst>
                </a:gridCol>
                <a:gridCol w="1968782">
                  <a:extLst>
                    <a:ext uri="{9D8B030D-6E8A-4147-A177-3AD203B41FA5}">
                      <a16:colId xmlns:a16="http://schemas.microsoft.com/office/drawing/2014/main" val="4198263390"/>
                    </a:ext>
                  </a:extLst>
                </a:gridCol>
                <a:gridCol w="1968782">
                  <a:extLst>
                    <a:ext uri="{9D8B030D-6E8A-4147-A177-3AD203B41FA5}">
                      <a16:colId xmlns:a16="http://schemas.microsoft.com/office/drawing/2014/main" val="3875421433"/>
                    </a:ext>
                  </a:extLst>
                </a:gridCol>
              </a:tblGrid>
              <a:tr h="809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GICS Sub Sector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Median_Revenue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Mean_Revenues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Range_Total_Revenues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Std_Revenues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552589"/>
                  </a:ext>
                </a:extLst>
              </a:tr>
              <a:tr h="809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Hypermarkets &amp; Super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293,685,000,000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295,680,000,000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380,495,000,000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182,594,026,544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8813906"/>
                  </a:ext>
                </a:extLst>
              </a:tr>
              <a:tr h="809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Automobile Manufacturers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152,078,000,000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152,805,500,000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22,303,000,000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6,359,206,377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4803398"/>
                  </a:ext>
                </a:extLst>
              </a:tr>
              <a:tr h="809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Drug Retail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146,328,500,000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149,236,000,000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50,765,000,000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18,836,678,330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1085358"/>
                  </a:ext>
                </a:extLst>
              </a:tr>
              <a:tr h="809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 Hardware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141,604,000,000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133,963,625,000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185,477,000,000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71,565,196,415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1640079"/>
                  </a:ext>
                </a:extLst>
              </a:tr>
              <a:tr h="809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Agricultural Products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85,502,500,000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82,316,500,000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22,857,000,000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9,203,659,775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400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Sub GICS Per Median Revenue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GB" smtClean="0"/>
              <a:pPr rtl="0"/>
              <a:t>6</a:t>
            </a:fld>
            <a:endParaRPr lang="en-GB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1A33A54-B5A1-5242-8321-513EBE08B6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000317"/>
              </p:ext>
            </p:extLst>
          </p:nvPr>
        </p:nvGraphicFramePr>
        <p:xfrm>
          <a:off x="940904" y="1378227"/>
          <a:ext cx="10000629" cy="477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816C-00A9-5F73-2D62-CA335DBF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346" y="140155"/>
            <a:ext cx="6152148" cy="593623"/>
          </a:xfrm>
        </p:spPr>
        <p:txBody>
          <a:bodyPr/>
          <a:lstStyle/>
          <a:p>
            <a:r>
              <a:rPr lang="en-US" dirty="0"/>
              <a:t>INSIGHT FROM THE CHART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EC0C5-5691-ED91-232F-1BE7D5F6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GB" noProof="0" smtClean="0"/>
              <a:pPr rtl="0"/>
              <a:t>7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77B5B-8FD7-A20A-EEB9-89274A976E7E}"/>
              </a:ext>
            </a:extLst>
          </p:cNvPr>
          <p:cNvSpPr txBox="1"/>
          <p:nvPr/>
        </p:nvSpPr>
        <p:spPr>
          <a:xfrm>
            <a:off x="230282" y="733778"/>
            <a:ext cx="117314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Hypermarkets &amp; Super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Hypermarkets and super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highest median revenue among the top 5 sub-industries. 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range of total revenues for this sub-industry is substantial, indicating a wide variation in the revenues of individual companies within this category.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The relatively high standard deviation </a:t>
            </a:r>
            <a:r>
              <a:rPr lang="en-GB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suggests that there may be significant disparities in revenue among companies in this sub-industry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Automobile Manufacturers: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• Automobile manufacturers have the second-highest median revenue.</a:t>
            </a:r>
          </a:p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• Interestingly, the range of total revenues is relatively small compared to the median revenue, which could indicate a certain level of consistency among companies in this sub-industry.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Retail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• Drug retail has the third-highest median revenue. • The range of total revenues for drug retail is substantial, indicating potential variations in the size and performance of companies in this sub-industry. •The standard deviation is relatively high</a:t>
            </a:r>
          </a:p>
        </p:txBody>
      </p:sp>
    </p:spTree>
    <p:extLst>
      <p:ext uri="{BB962C8B-B14F-4D97-AF65-F5344CB8AC3E}">
        <p14:creationId xmlns:p14="http://schemas.microsoft.com/office/powerpoint/2010/main" val="362986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FABB-D6E0-91C4-EB5A-6DBF5B2A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GB" noProof="0" smtClean="0"/>
              <a:pPr rtl="0"/>
              <a:t>8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E2107-59E0-3DDE-02CC-EF89C38CB6FD}"/>
              </a:ext>
            </a:extLst>
          </p:cNvPr>
          <p:cNvSpPr txBox="1"/>
          <p:nvPr/>
        </p:nvSpPr>
        <p:spPr>
          <a:xfrm>
            <a:off x="707235" y="659011"/>
            <a:ext cx="1095092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Hardware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Computer hardware sub-industry has the fourth-highest median revenue.</a:t>
            </a:r>
          </a:p>
          <a:p>
            <a:pPr algn="just"/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•The range of total revenues is considerable, indicating variability in the revenues of companies involved in computer hardware manufacturing.</a:t>
            </a:r>
          </a:p>
          <a:p>
            <a:pPr algn="just"/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•The standard deviation is relatively high, suggesting potential differences in revenue among companies.</a:t>
            </a:r>
          </a:p>
          <a:p>
            <a:endParaRPr lang="en-GB" sz="1800" dirty="0">
              <a:solidFill>
                <a:srgbClr val="374151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Agricultural Products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Agricultural products have the fifth-highest median revenue among the top 5 sub-industries.</a:t>
            </a:r>
          </a:p>
          <a:p>
            <a:pPr algn="just"/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The range of total revenues for this sub-industry is substantial, which could reflect variations in the size and performance of companies engaged in producing agricultural products.</a:t>
            </a:r>
          </a:p>
          <a:p>
            <a:pPr algn="just"/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standard deviation is relatively high.</a:t>
            </a:r>
          </a:p>
        </p:txBody>
      </p:sp>
    </p:spTree>
    <p:extLst>
      <p:ext uri="{BB962C8B-B14F-4D97-AF65-F5344CB8AC3E}">
        <p14:creationId xmlns:p14="http://schemas.microsoft.com/office/powerpoint/2010/main" val="59477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7C4F-49FE-370F-DDA0-8F05D945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214894"/>
            <a:ext cx="11150600" cy="59711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5  Sub GICS sector Per Median Revenue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1984F-4985-C451-F66E-D3E2EBA1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GB" noProof="0" smtClean="0"/>
              <a:pPr rtl="0"/>
              <a:t>9</a:t>
            </a:fld>
            <a:endParaRPr lang="en-GB" noProof="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E32F83-6983-190B-9044-4B7431121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975"/>
              </p:ext>
            </p:extLst>
          </p:nvPr>
        </p:nvGraphicFramePr>
        <p:xfrm>
          <a:off x="982133" y="911838"/>
          <a:ext cx="10381565" cy="544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313">
                  <a:extLst>
                    <a:ext uri="{9D8B030D-6E8A-4147-A177-3AD203B41FA5}">
                      <a16:colId xmlns:a16="http://schemas.microsoft.com/office/drawing/2014/main" val="4287521140"/>
                    </a:ext>
                  </a:extLst>
                </a:gridCol>
                <a:gridCol w="2076313">
                  <a:extLst>
                    <a:ext uri="{9D8B030D-6E8A-4147-A177-3AD203B41FA5}">
                      <a16:colId xmlns:a16="http://schemas.microsoft.com/office/drawing/2014/main" val="548501033"/>
                    </a:ext>
                  </a:extLst>
                </a:gridCol>
                <a:gridCol w="2076313">
                  <a:extLst>
                    <a:ext uri="{9D8B030D-6E8A-4147-A177-3AD203B41FA5}">
                      <a16:colId xmlns:a16="http://schemas.microsoft.com/office/drawing/2014/main" val="761731639"/>
                    </a:ext>
                  </a:extLst>
                </a:gridCol>
                <a:gridCol w="2076313">
                  <a:extLst>
                    <a:ext uri="{9D8B030D-6E8A-4147-A177-3AD203B41FA5}">
                      <a16:colId xmlns:a16="http://schemas.microsoft.com/office/drawing/2014/main" val="3828766637"/>
                    </a:ext>
                  </a:extLst>
                </a:gridCol>
                <a:gridCol w="2076313">
                  <a:extLst>
                    <a:ext uri="{9D8B030D-6E8A-4147-A177-3AD203B41FA5}">
                      <a16:colId xmlns:a16="http://schemas.microsoft.com/office/drawing/2014/main" val="1572576654"/>
                    </a:ext>
                  </a:extLst>
                </a:gridCol>
              </a:tblGrid>
              <a:tr h="9073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GICS SUB SECTOR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Median_Revenue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Mean_Revenues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Range_Total_Revenues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STD_Revenues</a:t>
                      </a:r>
                      <a:endParaRPr lang="en-GB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6281352"/>
                  </a:ext>
                </a:extLst>
              </a:tr>
              <a:tr h="9073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Office REITs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1,445,521,500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1,460,981,000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      372,777,000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142,762,803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8889660"/>
                  </a:ext>
                </a:extLst>
              </a:tr>
              <a:tr h="9073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 Banking &amp; Brokerage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1,434,500,000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1,474,750,000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      300,000,000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115,612,229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3573968"/>
                  </a:ext>
                </a:extLst>
              </a:tr>
              <a:tr h="9073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Thrifts &amp; Mortgage Finance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1,368,350,000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1,376,025,000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         75,200,000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29,170,822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1543189"/>
                  </a:ext>
                </a:extLst>
              </a:tr>
              <a:tr h="9073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Retail REITs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978,395,000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1,260,178,563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   2,050,978,000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719,296,390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030426"/>
                  </a:ext>
                </a:extLst>
              </a:tr>
              <a:tr h="9073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Residential REITs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788,486,000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803,816,583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          718,519,000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$           211,461,182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833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96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93_TF88997677" id="{B13A0EA3-9F1B-48EA-B8AE-C97DCA1F81F5}" vid="{780C7411-1991-47AE-804F-BC98F396CA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D08007-B5F0-4B81-8CE1-43AFAA162CF7}">
  <ds:schemaRefs>
    <ds:schemaRef ds:uri="http://www.w3.org/XML/1998/namespace"/>
    <ds:schemaRef ds:uri="http://purl.org/dc/dcmitype/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44D11C4-B5F9-44C2-913E-1DC5DF789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316</TotalTime>
  <Words>938</Words>
  <Application>Microsoft Office PowerPoint</Application>
  <PresentationFormat>Widescreen</PresentationFormat>
  <Paragraphs>142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Corbel</vt:lpstr>
      <vt:lpstr>Open Sans</vt:lpstr>
      <vt:lpstr>Segoe UI</vt:lpstr>
      <vt:lpstr>Symbol</vt:lpstr>
      <vt:lpstr>Times New Roman</vt:lpstr>
      <vt:lpstr>Wingdings</vt:lpstr>
      <vt:lpstr>Office Theme</vt:lpstr>
      <vt:lpstr>Project: Analyze NYSE Data</vt:lpstr>
      <vt:lpstr>Project: Analyze NYSE Data</vt:lpstr>
      <vt:lpstr>INTRODUCTION </vt:lpstr>
      <vt:lpstr>Question </vt:lpstr>
      <vt:lpstr>TOP 5 Sub GICS Per Median Revenue</vt:lpstr>
      <vt:lpstr>TOP 5 Sub GICS Per Median Revenue</vt:lpstr>
      <vt:lpstr>INSIGHT FROM THE CHART</vt:lpstr>
      <vt:lpstr>PowerPoint Presentation</vt:lpstr>
      <vt:lpstr>Bottom 5  Sub GICS sector Per Median Revenue</vt:lpstr>
      <vt:lpstr>Bottom 5  Sub GICS sector Per Median Revenue</vt:lpstr>
      <vt:lpstr>INSIGHT FROM THE CHART</vt:lpstr>
      <vt:lpstr>PowerPoint Presentation</vt:lpstr>
      <vt:lpstr>PowerPoint Presentation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Analyze NYSE Data</dc:title>
  <dc:creator>Jamilu Ibrahim</dc:creator>
  <cp:lastModifiedBy>Jamilu Ibrahim</cp:lastModifiedBy>
  <cp:revision>13</cp:revision>
  <dcterms:created xsi:type="dcterms:W3CDTF">2023-08-27T14:00:27Z</dcterms:created>
  <dcterms:modified xsi:type="dcterms:W3CDTF">2023-08-27T23:27:38Z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2023-08-27T14:08:38Z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52b29389-b59e-41f9-ad52-58b65d0d7e14</vt:lpwstr>
  </property>
  <property fmtid="{D5CDD505-2E9C-101B-9397-08002B2CF9AE}" pid="8" name="MSIP_Label_defa4170-0d19-0005-0004-bc88714345d2_ActionId">
    <vt:lpwstr>f365987a-7cbd-4473-9271-3a2444fd4b74</vt:lpwstr>
  </property>
  <property fmtid="{D5CDD505-2E9C-101B-9397-08002B2CF9AE}" pid="9" name="MSIP_Label_defa4170-0d19-0005-0004-bc88714345d2_ContentBits">
    <vt:lpwstr>0</vt:lpwstr>
  </property>
</Properties>
</file>